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Andika"/>
      <p:regular r:id="rId21"/>
      <p:bold r:id="rId22"/>
      <p:italic r:id="rId23"/>
      <p:boldItalic r:id="rId24"/>
    </p:embeddedFont>
    <p:embeddedFont>
      <p:font typeface="DM Sans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Andika-bold.fntdata"/><Relationship Id="rId21" Type="http://schemas.openxmlformats.org/officeDocument/2006/relationships/font" Target="fonts/Andika-regular.fntdata"/><Relationship Id="rId24" Type="http://schemas.openxmlformats.org/officeDocument/2006/relationships/font" Target="fonts/Andika-boldItalic.fntdata"/><Relationship Id="rId23" Type="http://schemas.openxmlformats.org/officeDocument/2006/relationships/font" Target="fonts/Andika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DMSans-bold.fntdata"/><Relationship Id="rId25" Type="http://schemas.openxmlformats.org/officeDocument/2006/relationships/font" Target="fonts/DMSans-regular.fntdata"/><Relationship Id="rId28" Type="http://schemas.openxmlformats.org/officeDocument/2006/relationships/font" Target="fonts/DMSans-boldItalic.fntdata"/><Relationship Id="rId27" Type="http://schemas.openxmlformats.org/officeDocument/2006/relationships/font" Target="fonts/DM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k2-i1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k2-i1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k2-i1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k2-i2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k2-i2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k2-i2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k2-i1-sp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k2-i1-sp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k2-i1-sp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k2-i2-sp?share=copy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k2-i2-sp?share=copy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k2-i2-sp?share=copy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5f2cbc7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5f2cbc7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f5f2cbc70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f5f2cbc70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5f2cbc70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5f2cbc70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5f2cbc70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f5f2cbc70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K-2: LESSON I1</a:t>
            </a:r>
            <a:endParaRPr sz="20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https://vimeo.com/amiralearning/k2-i1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f5f2cbc706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f5f2cbc706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K-2: LESSON 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https://vimeo.com/amiralearning/k2-i1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5f2cbc706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f5f2cbc706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K-2: LESSON 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https://vimeo.com/amiralearning/k2-i1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5f2cbc706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5f2cbc706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K-2: LESSON 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https://vimeo.com/amiralearning/k2-i2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5f2cbc706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f5f2cbc706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K-2: LESSON 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https://vimeo.com/amiralearning/k2-i2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6eb50502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f6eb50502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K-2: LESSON 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https://vimeo.com/amiralearning/k2-i2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5f2cbc706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f5f2cbc706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K-2: LECCIÓN 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https://vimeo.com/amiralearning/k2-i1-sp</a:t>
            </a:r>
            <a:endParaRPr sz="15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5f2cbc706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5f2cbc706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K-2: LECCIÓN 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https://vimeo.com/amiralearning/k2-i1-sp</a:t>
            </a:r>
            <a:endParaRPr sz="15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6eb50502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f6eb50502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K-2: LECCIÓN 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https://vimeo.com/amiralearning/k2-i1-sp</a:t>
            </a:r>
            <a:endParaRPr sz="15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5f2cbc706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f5f2cbc706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K-2: LECCIÓN I2</a:t>
            </a:r>
            <a:endParaRPr sz="20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https://vimeo.com/amiralearning/k2-i2-sp</a:t>
            </a:r>
            <a:endParaRPr sz="20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5f2cbc706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5f2cbc706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K-2: LECCIÓN 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https://vimeo.com/amiralearning/k2-i2-sp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6eb505028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f6eb50502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K-2: LECCIÓN 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https://vimeo.com/amiralearning/k2-i2-sp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E6FAF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E6FAF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E6FAF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slide" Target="/ppt/slides/slide4.xml"/><Relationship Id="rId5" Type="http://schemas.openxmlformats.org/officeDocument/2006/relationships/slide" Target="/ppt/slides/slide7.xml"/><Relationship Id="rId6" Type="http://schemas.openxmlformats.org/officeDocument/2006/relationships/slide" Target="/ppt/slides/slide10.xml"/><Relationship Id="rId7" Type="http://schemas.openxmlformats.org/officeDocument/2006/relationships/slide" Target="/ppt/slides/slide13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hyperlink" Target="https://resource.amiralearning.com/student/instruct-k-2-poster.pdf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ive.google.com/file/d/1ifTFpT9ioBNJSr1diTGjLBulpL7jH2WZ/view" TargetMode="External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-_xdiZkBqO2UkaitmRobqyjpZ7sp2uU6/view" TargetMode="External"/><Relationship Id="rId4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drive.google.com/file/d/1x-SPUBFLuHrJk4V4smxVbUmPg-rrfz_V/view" TargetMode="External"/><Relationship Id="rId4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drive.google.com/file/d/14w6-cYMMWWc-nlslOj6zsk7foVggT6Qv/view" TargetMode="External"/><Relationship Id="rId4" Type="http://schemas.openxmlformats.org/officeDocument/2006/relationships/image" Target="../media/image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862675" y="2233149"/>
            <a:ext cx="2956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action="ppaction://hlinksldjump" r:id="rId4"/>
              </a:rPr>
              <a:t>Listen and Learn</a:t>
            </a:r>
            <a:endParaRPr b="1" sz="1600">
              <a:solidFill>
                <a:srgbClr val="2200CC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Teach students to watch, listen, and join in while Amira teaches something new.</a:t>
            </a:r>
            <a:endParaRPr sz="1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862675" y="2927861"/>
            <a:ext cx="2956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action="ppaction://hlinksldjump" r:id="rId5"/>
              </a:rPr>
              <a:t>Practice</a:t>
            </a:r>
            <a:endParaRPr b="1" sz="1600">
              <a:solidFill>
                <a:srgbClr val="2200CC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Teach students to follow directions, try their best, and complete activities with Amira.</a:t>
            </a:r>
            <a:endParaRPr sz="1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4703875" y="2233149"/>
            <a:ext cx="3215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action="ppaction://hlinksldjump" r:id="rId6"/>
              </a:rPr>
              <a:t>Escuchar y aprender</a:t>
            </a:r>
            <a:endParaRPr b="1" sz="1600">
              <a:solidFill>
                <a:srgbClr val="2200CC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Enseña a los estudiantes a mirar, escuchar y participar mientras Amira les enseña algo nuevo.</a:t>
            </a:r>
            <a:endParaRPr sz="1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4703875" y="2927861"/>
            <a:ext cx="29565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action="ppaction://hlinksldjump" r:id="rId7"/>
              </a:rPr>
              <a:t>Practicar</a:t>
            </a:r>
            <a:endParaRPr b="1"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Enseña a los estudiantes a seguir las instrucciones, esforzarse al máximo y completar actividades con Amira.</a:t>
            </a:r>
            <a:endParaRPr sz="1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677711" y="2530372"/>
            <a:ext cx="2285700" cy="20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62626"/>
                </a:solidFill>
                <a:latin typeface="DM Sans"/>
                <a:ea typeface="DM Sans"/>
                <a:cs typeface="DM Sans"/>
                <a:sym typeface="DM Sans"/>
              </a:rPr>
              <a:t>Preview the Content</a:t>
            </a:r>
            <a:endParaRPr b="1" sz="16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62626"/>
                </a:solidFill>
                <a:latin typeface="DM Sans"/>
                <a:ea typeface="DM Sans"/>
                <a:cs typeface="DM Sans"/>
                <a:sym typeface="DM Sans"/>
              </a:rPr>
              <a:t>Watch the videos and read through the full presentation to get familiar with the lesson flow student content. </a:t>
            </a:r>
            <a:endParaRPr sz="12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rgbClr val="2200CC"/>
                </a:solid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Download the corresponding poster to display for students.</a:t>
            </a:r>
            <a:endParaRPr sz="12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7" name="Google Shape;67;p15"/>
          <p:cNvSpPr txBox="1"/>
          <p:nvPr/>
        </p:nvSpPr>
        <p:spPr>
          <a:xfrm>
            <a:off x="3429161" y="2530372"/>
            <a:ext cx="2285700" cy="11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62626"/>
                </a:solidFill>
                <a:latin typeface="DM Sans"/>
                <a:ea typeface="DM Sans"/>
                <a:cs typeface="DM Sans"/>
                <a:sym typeface="DM Sans"/>
              </a:rPr>
              <a:t>Add Custom Info</a:t>
            </a:r>
            <a:endParaRPr b="1" sz="16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62626"/>
                </a:solidFill>
                <a:latin typeface="DM Sans"/>
                <a:ea typeface="DM Sans"/>
                <a:cs typeface="DM Sans"/>
                <a:sym typeface="DM Sans"/>
              </a:rPr>
              <a:t>Update the prompts as needed and add any school-specific details.</a:t>
            </a:r>
            <a:endParaRPr sz="12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6180611" y="2530372"/>
            <a:ext cx="2285700" cy="18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62626"/>
                </a:solidFill>
                <a:latin typeface="DM Sans"/>
                <a:ea typeface="DM Sans"/>
                <a:cs typeface="DM Sans"/>
                <a:sym typeface="DM Sans"/>
              </a:rPr>
              <a:t>Bring the Energy</a:t>
            </a:r>
            <a:endParaRPr b="1" sz="16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62626"/>
                </a:solidFill>
                <a:latin typeface="DM Sans"/>
                <a:ea typeface="DM Sans"/>
                <a:cs typeface="DM Sans"/>
                <a:sym typeface="DM Sans"/>
              </a:rPr>
              <a:t>Plan to introduce the series with energy and confidence. When students see that you value these routines, they are more likely to understand their importance and commit to using them.</a:t>
            </a:r>
            <a:endParaRPr sz="12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7" title="[K-2] I1 E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8" title="AmiraPose_v01_product.png"/>
          <p:cNvPicPr preferRelativeResize="0"/>
          <p:nvPr/>
        </p:nvPicPr>
        <p:blipFill rotWithShape="1">
          <a:blip r:embed="rId4">
            <a:alphaModFix/>
          </a:blip>
          <a:srcRect b="40937" l="0" r="0" t="0"/>
          <a:stretch/>
        </p:blipFill>
        <p:spPr>
          <a:xfrm flipH="1">
            <a:off x="-1204325" y="-76800"/>
            <a:ext cx="4419200" cy="52203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8"/>
          <p:cNvSpPr/>
          <p:nvPr/>
        </p:nvSpPr>
        <p:spPr>
          <a:xfrm>
            <a:off x="2639418" y="649162"/>
            <a:ext cx="6062400" cy="3881100"/>
          </a:xfrm>
          <a:prstGeom prst="rect">
            <a:avLst/>
          </a:prstGeom>
          <a:solidFill>
            <a:schemeClr val="lt1"/>
          </a:solidFill>
          <a:ln cap="flat" cmpd="sng" w="9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3825" lIns="93825" spcFirstLastPara="1" rIns="93825" wrap="square" tIns="938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37"/>
          </a:p>
        </p:txBody>
      </p:sp>
      <p:pic>
        <p:nvPicPr>
          <p:cNvPr id="84" name="Google Shape;84;p18" title="screenAsset 3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9978" y="539071"/>
            <a:ext cx="6377073" cy="425657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/>
        </p:nvSpPr>
        <p:spPr>
          <a:xfrm>
            <a:off x="2789913" y="769160"/>
            <a:ext cx="5737200" cy="3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73763"/>
                </a:solidFill>
                <a:highlight>
                  <a:srgbClr val="FFFFFF"/>
                </a:highlight>
                <a:latin typeface="Andika"/>
                <a:ea typeface="Andika"/>
                <a:cs typeface="Andika"/>
                <a:sym typeface="Andika"/>
              </a:rPr>
              <a:t>Lesson I1: </a:t>
            </a:r>
            <a:endParaRPr b="1" sz="1900">
              <a:solidFill>
                <a:srgbClr val="073763"/>
              </a:solidFill>
              <a:highlight>
                <a:srgbClr val="FFFFFF"/>
              </a:highlight>
              <a:latin typeface="Andika"/>
              <a:ea typeface="Andika"/>
              <a:cs typeface="Andika"/>
              <a:sym typeface="Andika"/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highlight>
                  <a:schemeClr val="lt1"/>
                </a:highlight>
                <a:latin typeface="Andika"/>
                <a:ea typeface="Andika"/>
                <a:cs typeface="Andika"/>
                <a:sym typeface="Andika"/>
              </a:rPr>
              <a:t>Check for understanding:</a:t>
            </a:r>
            <a:endParaRPr b="1"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5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What should you do while you are watching the video?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How might Amira ask you to join in?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Think deeper:</a:t>
            </a:r>
            <a:endParaRPr b="1"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5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Why is it important to listen and think </a:t>
            </a: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about</a:t>
            </a: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 what the video is showing you?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500"/>
              </a:spcBef>
              <a:spcAft>
                <a:spcPts val="50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Why should you join in when Amira asks? </a:t>
            </a:r>
            <a:endParaRPr sz="1600">
              <a:solidFill>
                <a:srgbClr val="073763"/>
              </a:solidFill>
              <a:highlight>
                <a:schemeClr val="lt1"/>
              </a:highlight>
              <a:latin typeface="Andika"/>
              <a:ea typeface="Andika"/>
              <a:cs typeface="Andika"/>
              <a:sym typeface="Andik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0" title="[K-2] I2 E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1" title="AmiraPose_v01_product.png"/>
          <p:cNvPicPr preferRelativeResize="0"/>
          <p:nvPr/>
        </p:nvPicPr>
        <p:blipFill rotWithShape="1">
          <a:blip r:embed="rId4">
            <a:alphaModFix/>
          </a:blip>
          <a:srcRect b="40937" l="0" r="0" t="0"/>
          <a:stretch/>
        </p:blipFill>
        <p:spPr>
          <a:xfrm flipH="1">
            <a:off x="-1204325" y="-76800"/>
            <a:ext cx="4419200" cy="52203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1"/>
          <p:cNvSpPr/>
          <p:nvPr/>
        </p:nvSpPr>
        <p:spPr>
          <a:xfrm>
            <a:off x="2639418" y="649162"/>
            <a:ext cx="6062400" cy="3881100"/>
          </a:xfrm>
          <a:prstGeom prst="rect">
            <a:avLst/>
          </a:prstGeom>
          <a:solidFill>
            <a:schemeClr val="lt1"/>
          </a:solidFill>
          <a:ln cap="flat" cmpd="sng" w="9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3825" lIns="93825" spcFirstLastPara="1" rIns="93825" wrap="square" tIns="938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37"/>
          </a:p>
        </p:txBody>
      </p:sp>
      <p:pic>
        <p:nvPicPr>
          <p:cNvPr id="101" name="Google Shape;101;p21" title="screenAsset 3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9978" y="539071"/>
            <a:ext cx="6377073" cy="425657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1"/>
          <p:cNvSpPr txBox="1"/>
          <p:nvPr/>
        </p:nvSpPr>
        <p:spPr>
          <a:xfrm>
            <a:off x="2789913" y="769160"/>
            <a:ext cx="5737200" cy="3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73763"/>
                </a:solidFill>
                <a:highlight>
                  <a:srgbClr val="FFFFFF"/>
                </a:highlight>
                <a:latin typeface="Andika"/>
                <a:ea typeface="Andika"/>
                <a:cs typeface="Andika"/>
                <a:sym typeface="Andika"/>
              </a:rPr>
              <a:t>Lesson I2: </a:t>
            </a:r>
            <a:endParaRPr b="1" sz="1900">
              <a:solidFill>
                <a:srgbClr val="073763"/>
              </a:solidFill>
              <a:highlight>
                <a:srgbClr val="FFFFFF"/>
              </a:highlight>
              <a:latin typeface="Andika"/>
              <a:ea typeface="Andika"/>
              <a:cs typeface="Andika"/>
              <a:sym typeface="Andika"/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highlight>
                  <a:schemeClr val="lt1"/>
                </a:highlight>
                <a:latin typeface="Andika"/>
                <a:ea typeface="Andika"/>
                <a:cs typeface="Andika"/>
                <a:sym typeface="Andika"/>
              </a:rPr>
              <a:t>Check for understanding:</a:t>
            </a:r>
            <a:endParaRPr b="1"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5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What happens in the practice part of the activity?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What should you do if you are stuck or need help?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Think deeper:</a:t>
            </a:r>
            <a:endParaRPr b="1"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Why is it important to listen carefully to Amira’s directions?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500"/>
              </a:spcBef>
              <a:spcAft>
                <a:spcPts val="50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What did you notice the student in the example did well? How could he improve?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3" title="[K-2] I1 Spa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4" title="AmiraPose_v01_product.png"/>
          <p:cNvPicPr preferRelativeResize="0"/>
          <p:nvPr/>
        </p:nvPicPr>
        <p:blipFill rotWithShape="1">
          <a:blip r:embed="rId4">
            <a:alphaModFix/>
          </a:blip>
          <a:srcRect b="40937" l="0" r="0" t="0"/>
          <a:stretch/>
        </p:blipFill>
        <p:spPr>
          <a:xfrm flipH="1">
            <a:off x="-1204325" y="-76800"/>
            <a:ext cx="4419200" cy="522030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4"/>
          <p:cNvSpPr/>
          <p:nvPr/>
        </p:nvSpPr>
        <p:spPr>
          <a:xfrm>
            <a:off x="2639418" y="649162"/>
            <a:ext cx="6062400" cy="3881100"/>
          </a:xfrm>
          <a:prstGeom prst="rect">
            <a:avLst/>
          </a:prstGeom>
          <a:solidFill>
            <a:schemeClr val="lt1"/>
          </a:solidFill>
          <a:ln cap="flat" cmpd="sng" w="9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3825" lIns="93825" spcFirstLastPara="1" rIns="93825" wrap="square" tIns="938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37"/>
          </a:p>
        </p:txBody>
      </p:sp>
      <p:pic>
        <p:nvPicPr>
          <p:cNvPr id="118" name="Google Shape;118;p24" title="screenAsset 3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9978" y="539071"/>
            <a:ext cx="6377073" cy="425657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4"/>
          <p:cNvSpPr txBox="1"/>
          <p:nvPr/>
        </p:nvSpPr>
        <p:spPr>
          <a:xfrm>
            <a:off x="2789913" y="769160"/>
            <a:ext cx="5737200" cy="27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73763"/>
                </a:solidFill>
                <a:highlight>
                  <a:schemeClr val="lt1"/>
                </a:highlight>
                <a:latin typeface="Andika"/>
                <a:ea typeface="Andika"/>
                <a:cs typeface="Andika"/>
                <a:sym typeface="Andika"/>
              </a:rPr>
              <a:t>Lección</a:t>
            </a:r>
            <a:r>
              <a:rPr b="1" lang="en" sz="1900">
                <a:solidFill>
                  <a:srgbClr val="073763"/>
                </a:solidFill>
                <a:highlight>
                  <a:srgbClr val="FFFFFF"/>
                </a:highlight>
                <a:latin typeface="Andika"/>
                <a:ea typeface="Andika"/>
                <a:cs typeface="Andika"/>
                <a:sym typeface="Andika"/>
              </a:rPr>
              <a:t> I1: </a:t>
            </a:r>
            <a:endParaRPr b="1" sz="1900">
              <a:solidFill>
                <a:srgbClr val="073763"/>
              </a:solidFill>
              <a:highlight>
                <a:srgbClr val="FFFFFF"/>
              </a:highlight>
              <a:latin typeface="Andika"/>
              <a:ea typeface="Andika"/>
              <a:cs typeface="Andika"/>
              <a:sym typeface="Andika"/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highlight>
                  <a:schemeClr val="lt1"/>
                </a:highlight>
                <a:latin typeface="Andika"/>
                <a:ea typeface="Andika"/>
                <a:cs typeface="Andika"/>
                <a:sym typeface="Andika"/>
              </a:rPr>
              <a:t>Comprueba tu comprensión:</a:t>
            </a:r>
            <a:endParaRPr b="1"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5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¿Qué debes hacer mientras ves el video?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Piensa más a fondo:</a:t>
            </a:r>
            <a:endParaRPr b="1"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5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¿Por qué es importante escuchar y pensar en lo que te muestra el video?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0" lvl="0" marL="457200" rtl="0" algn="l">
              <a:spcBef>
                <a:spcPts val="500"/>
              </a:spcBef>
              <a:spcAft>
                <a:spcPts val="2000"/>
              </a:spcAft>
              <a:buNone/>
            </a:pPr>
            <a:r>
              <a:t/>
            </a:r>
            <a:endParaRPr sz="1600">
              <a:solidFill>
                <a:srgbClr val="073763"/>
              </a:solidFill>
              <a:highlight>
                <a:schemeClr val="lt1"/>
              </a:highlight>
              <a:latin typeface="Andika"/>
              <a:ea typeface="Andika"/>
              <a:cs typeface="Andika"/>
              <a:sym typeface="Andik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6" title="[K-2] I2 Spa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7" title="AmiraPose_v01_product.png"/>
          <p:cNvPicPr preferRelativeResize="0"/>
          <p:nvPr/>
        </p:nvPicPr>
        <p:blipFill rotWithShape="1">
          <a:blip r:embed="rId4">
            <a:alphaModFix/>
          </a:blip>
          <a:srcRect b="40937" l="0" r="0" t="0"/>
          <a:stretch/>
        </p:blipFill>
        <p:spPr>
          <a:xfrm flipH="1">
            <a:off x="-1204325" y="-76800"/>
            <a:ext cx="4419200" cy="522030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7"/>
          <p:cNvSpPr/>
          <p:nvPr/>
        </p:nvSpPr>
        <p:spPr>
          <a:xfrm>
            <a:off x="2639418" y="649162"/>
            <a:ext cx="6062400" cy="3881100"/>
          </a:xfrm>
          <a:prstGeom prst="rect">
            <a:avLst/>
          </a:prstGeom>
          <a:solidFill>
            <a:schemeClr val="lt1"/>
          </a:solidFill>
          <a:ln cap="flat" cmpd="sng" w="9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3825" lIns="93825" spcFirstLastPara="1" rIns="93825" wrap="square" tIns="938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37"/>
          </a:p>
        </p:txBody>
      </p:sp>
      <p:pic>
        <p:nvPicPr>
          <p:cNvPr id="135" name="Google Shape;135;p27" title="screenAsset 3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9978" y="539071"/>
            <a:ext cx="6377073" cy="425657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7"/>
          <p:cNvSpPr txBox="1"/>
          <p:nvPr/>
        </p:nvSpPr>
        <p:spPr>
          <a:xfrm>
            <a:off x="2789913" y="769160"/>
            <a:ext cx="5737200" cy="27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73763"/>
                </a:solidFill>
                <a:highlight>
                  <a:schemeClr val="lt1"/>
                </a:highlight>
                <a:latin typeface="Andika"/>
                <a:ea typeface="Andika"/>
                <a:cs typeface="Andika"/>
                <a:sym typeface="Andika"/>
              </a:rPr>
              <a:t>Lección</a:t>
            </a:r>
            <a:r>
              <a:rPr b="1" lang="en" sz="1900">
                <a:solidFill>
                  <a:srgbClr val="073763"/>
                </a:solidFill>
                <a:highlight>
                  <a:srgbClr val="FFFFFF"/>
                </a:highlight>
                <a:latin typeface="Andika"/>
                <a:ea typeface="Andika"/>
                <a:cs typeface="Andika"/>
                <a:sym typeface="Andika"/>
              </a:rPr>
              <a:t> T2: </a:t>
            </a:r>
            <a:endParaRPr b="1" sz="1900">
              <a:solidFill>
                <a:srgbClr val="073763"/>
              </a:solidFill>
              <a:highlight>
                <a:srgbClr val="FFFFFF"/>
              </a:highlight>
              <a:latin typeface="Andika"/>
              <a:ea typeface="Andika"/>
              <a:cs typeface="Andika"/>
              <a:sym typeface="Andika"/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highlight>
                  <a:schemeClr val="lt1"/>
                </a:highlight>
                <a:latin typeface="Andika"/>
                <a:ea typeface="Andika"/>
                <a:cs typeface="Andika"/>
                <a:sym typeface="Andika"/>
              </a:rPr>
              <a:t>Comprueba tu comprensión:</a:t>
            </a:r>
            <a:endParaRPr b="1"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5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¿Qué sucede en la parte de práctica de la actividad?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Piensa más a fondo:</a:t>
            </a:r>
            <a:endParaRPr b="1"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5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¿Por qué es importante escuchar atentamente las instrucciones?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0" lvl="0" marL="457200" rtl="0" algn="l">
              <a:spcBef>
                <a:spcPts val="500"/>
              </a:spcBef>
              <a:spcAft>
                <a:spcPts val="2000"/>
              </a:spcAft>
              <a:buNone/>
            </a:pPr>
            <a:r>
              <a:t/>
            </a:r>
            <a:endParaRPr sz="1600">
              <a:solidFill>
                <a:srgbClr val="073763"/>
              </a:solidFill>
              <a:highlight>
                <a:schemeClr val="lt1"/>
              </a:highlight>
              <a:latin typeface="Andika"/>
              <a:ea typeface="Andika"/>
              <a:cs typeface="Andika"/>
              <a:sym typeface="Andik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