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Andika"/>
      <p:regular r:id="rId15"/>
      <p:bold r:id="rId16"/>
      <p:italic r:id="rId17"/>
      <p:boldItalic r:id="rId18"/>
    </p:embeddedFont>
    <p:embeddedFont>
      <p:font typeface="DM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bold.fntdata"/><Relationship Id="rId11" Type="http://schemas.openxmlformats.org/officeDocument/2006/relationships/slide" Target="slides/slide6.xml"/><Relationship Id="rId22" Type="http://schemas.openxmlformats.org/officeDocument/2006/relationships/font" Target="fonts/DMSans-boldItalic.fntdata"/><Relationship Id="rId10" Type="http://schemas.openxmlformats.org/officeDocument/2006/relationships/slide" Target="slides/slide5.xml"/><Relationship Id="rId21" Type="http://schemas.openxmlformats.org/officeDocument/2006/relationships/font" Target="fonts/DM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ndika-regular.fntdata"/><Relationship Id="rId14" Type="http://schemas.openxmlformats.org/officeDocument/2006/relationships/slide" Target="slides/slide9.xml"/><Relationship Id="rId17" Type="http://schemas.openxmlformats.org/officeDocument/2006/relationships/font" Target="fonts/Andika-italic.fntdata"/><Relationship Id="rId16" Type="http://schemas.openxmlformats.org/officeDocument/2006/relationships/font" Target="fonts/Andika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DMSans-regular.fntdata"/><Relationship Id="rId6" Type="http://schemas.openxmlformats.org/officeDocument/2006/relationships/slide" Target="slides/slide1.xml"/><Relationship Id="rId18" Type="http://schemas.openxmlformats.org/officeDocument/2006/relationships/font" Target="fonts/Andika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35-i1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35-i1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35-i1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35-i2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35-i2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imeo.com/amiralearning/35-i2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5f2cbc70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5f2cbc70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5f2cbc70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f5f2cbc70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5f2cbc70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5f2cbc70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5f2cbc70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f5f2cbc70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3-5: LESSON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https://vimeo.com/amiralearning/35-i1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5f2cbc706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5f2cbc706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3-5: LESSON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https://vimeo.com/amiralearning/35-i1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5f2cbc706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f5f2cbc706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3-5: LESSON 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https://vimeo.com/amiralearning/35-i1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5f2cbc706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5f2cbc706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3-5: LESSON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https://vimeo.com/amiralearning/35-i2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5f2cbc706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5f2cbc706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3-5: LESSON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https://vimeo.com/amiralearning/35-i2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6eb50502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6eb50502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3-5: LESSON 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r:id="rId2"/>
              </a:rPr>
              <a:t>https://vimeo.com/amiralearning/35-i2</a:t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E6FAF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E6FAF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6FAF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slide" Target="/ppt/slides/slide4.xml"/><Relationship Id="rId5" Type="http://schemas.openxmlformats.org/officeDocument/2006/relationships/slide" Target="/ppt/slides/slide7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s://assets.amiralearning.com/hubfs/resource/Tutor_3-5_Poster.pdf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ive.google.com/file/d/15miuTn_tcz4cHGlYBxrl3OJVnM_MjDpp/view" TargetMode="External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aGWHy-QHEA0oDq3PxMl7raSabUQN33_F/view" TargetMode="External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862675" y="2233150"/>
            <a:ext cx="3889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action="ppaction://hlinksldjump" r:id="rId4"/>
              </a:rPr>
              <a:t>Listen and Learn</a:t>
            </a:r>
            <a:endParaRPr b="1" sz="1600">
              <a:solidFill>
                <a:srgbClr val="2200CC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Introduce students to the learning intention, success criteria, self-assessment, and skill video.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9" name="Google Shape;59;p14"/>
          <p:cNvSpPr txBox="1"/>
          <p:nvPr/>
        </p:nvSpPr>
        <p:spPr>
          <a:xfrm>
            <a:off x="862675" y="2927850"/>
            <a:ext cx="3676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hlink"/>
                </a:solidFill>
                <a:latin typeface="DM Sans"/>
                <a:ea typeface="DM Sans"/>
                <a:cs typeface="DM Sans"/>
                <a:sym typeface="DM Sans"/>
                <a:hlinkClick action="ppaction://hlinksldjump" r:id="rId5"/>
              </a:rPr>
              <a:t>Practice</a:t>
            </a:r>
            <a:endParaRPr b="1" sz="1600">
              <a:solidFill>
                <a:srgbClr val="2200CC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rPr>
              <a:t>Show students how to practice the skill, use hints or replay the video when they need help, and check their understanding.</a:t>
            </a:r>
            <a:endParaRPr sz="1000">
              <a:solidFill>
                <a:schemeClr val="dk2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677711" y="2530372"/>
            <a:ext cx="2285700" cy="20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Preview the Content</a:t>
            </a:r>
            <a:endParaRPr b="1" sz="16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Watch the videos and read through the full presentation to get familiar with the lesson flow student content. 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 u="sng">
                <a:solidFill>
                  <a:srgbClr val="2200CC"/>
                </a:solidFill>
                <a:latin typeface="DM Sans"/>
                <a:ea typeface="DM Sans"/>
                <a:cs typeface="DM Sans"/>
                <a:sym typeface="DM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Download the corresponding poster to display for students.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5" name="Google Shape;65;p15"/>
          <p:cNvSpPr txBox="1"/>
          <p:nvPr/>
        </p:nvSpPr>
        <p:spPr>
          <a:xfrm>
            <a:off x="3429161" y="2530372"/>
            <a:ext cx="2285700" cy="11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Add Custom Info</a:t>
            </a:r>
            <a:endParaRPr b="1" sz="16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Update the prompts as needed and add any school-specific details.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" name="Google Shape;66;p15"/>
          <p:cNvSpPr txBox="1"/>
          <p:nvPr/>
        </p:nvSpPr>
        <p:spPr>
          <a:xfrm>
            <a:off x="6180611" y="2530372"/>
            <a:ext cx="2285700" cy="18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Bring the Energy</a:t>
            </a:r>
            <a:endParaRPr b="1" sz="16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62626"/>
                </a:solidFill>
                <a:latin typeface="DM Sans"/>
                <a:ea typeface="DM Sans"/>
                <a:cs typeface="DM Sans"/>
                <a:sym typeface="DM Sans"/>
              </a:rPr>
              <a:t>Plan to introduce the series with energy and confidence. When students see that you value these routines, they are more likely to understand their importance and commit to using them.</a:t>
            </a:r>
            <a:endParaRPr sz="1200">
              <a:solidFill>
                <a:srgbClr val="26262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 title="[3-5] I1 E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4382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 title="AmiraPose_v01_product.png"/>
          <p:cNvPicPr preferRelativeResize="0"/>
          <p:nvPr/>
        </p:nvPicPr>
        <p:blipFill rotWithShape="1">
          <a:blip r:embed="rId4">
            <a:alphaModFix/>
          </a:blip>
          <a:srcRect b="40937" l="0" r="0" t="0"/>
          <a:stretch/>
        </p:blipFill>
        <p:spPr>
          <a:xfrm flipH="1">
            <a:off x="-1204325" y="-76800"/>
            <a:ext cx="4419200" cy="52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8"/>
          <p:cNvSpPr/>
          <p:nvPr/>
        </p:nvSpPr>
        <p:spPr>
          <a:xfrm>
            <a:off x="2639418" y="649162"/>
            <a:ext cx="6062400" cy="3881100"/>
          </a:xfrm>
          <a:prstGeom prst="rect">
            <a:avLst/>
          </a:prstGeom>
          <a:solidFill>
            <a:schemeClr val="lt1"/>
          </a:solidFill>
          <a:ln cap="flat" cmpd="sng" w="9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825" lIns="93825" spcFirstLastPara="1" rIns="93825" wrap="square" tIns="93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7"/>
          </a:p>
        </p:txBody>
      </p:sp>
      <p:pic>
        <p:nvPicPr>
          <p:cNvPr id="82" name="Google Shape;82;p18" title="screenAsset 3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78" y="539071"/>
            <a:ext cx="6377073" cy="425657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8"/>
          <p:cNvSpPr txBox="1"/>
          <p:nvPr/>
        </p:nvSpPr>
        <p:spPr>
          <a:xfrm>
            <a:off x="2789913" y="722642"/>
            <a:ext cx="5737200" cy="36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73763"/>
                </a:solidFill>
                <a:highlight>
                  <a:srgbClr val="FFFFFF"/>
                </a:highlight>
                <a:latin typeface="Andika"/>
                <a:ea typeface="Andika"/>
                <a:cs typeface="Andika"/>
                <a:sym typeface="Andika"/>
              </a:rPr>
              <a:t>Lesson I1: </a:t>
            </a:r>
            <a:endParaRPr b="1" sz="1900">
              <a:solidFill>
                <a:srgbClr val="073763"/>
              </a:solidFill>
              <a:highlight>
                <a:srgbClr val="FFFFFF"/>
              </a:highlight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Check for understanding: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What’s the difference between the learning intention and success criteria?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should you do while you watch the video?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Think deeper: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Why might it help to know the success criteria before you begin?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500"/>
              </a:spcBef>
              <a:spcAft>
                <a:spcPts val="50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Why is it important to listen carefully while the video is playing?</a:t>
            </a:r>
            <a:endParaRPr sz="1600">
              <a:solidFill>
                <a:srgbClr val="073763"/>
              </a:solidFill>
              <a:highlight>
                <a:schemeClr val="lt1"/>
              </a:highlight>
              <a:latin typeface="Andika"/>
              <a:ea typeface="Andika"/>
              <a:cs typeface="Andika"/>
              <a:sym typeface="Andik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 title="[3-5] I2 En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226749" cy="519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 title="AmiraPose_v01_product.png"/>
          <p:cNvPicPr preferRelativeResize="0"/>
          <p:nvPr/>
        </p:nvPicPr>
        <p:blipFill rotWithShape="1">
          <a:blip r:embed="rId4">
            <a:alphaModFix/>
          </a:blip>
          <a:srcRect b="40937" l="0" r="0" t="0"/>
          <a:stretch/>
        </p:blipFill>
        <p:spPr>
          <a:xfrm flipH="1">
            <a:off x="-1204325" y="-76800"/>
            <a:ext cx="4419200" cy="522030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1"/>
          <p:cNvSpPr/>
          <p:nvPr/>
        </p:nvSpPr>
        <p:spPr>
          <a:xfrm>
            <a:off x="2639418" y="649162"/>
            <a:ext cx="6062400" cy="3881100"/>
          </a:xfrm>
          <a:prstGeom prst="rect">
            <a:avLst/>
          </a:prstGeom>
          <a:solidFill>
            <a:schemeClr val="lt1"/>
          </a:solidFill>
          <a:ln cap="flat" cmpd="sng" w="97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3825" lIns="93825" spcFirstLastPara="1" rIns="93825" wrap="square" tIns="93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37"/>
          </a:p>
        </p:txBody>
      </p:sp>
      <p:pic>
        <p:nvPicPr>
          <p:cNvPr id="99" name="Google Shape;99;p21" title="screenAsset 3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69978" y="539071"/>
            <a:ext cx="6377073" cy="425657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1"/>
          <p:cNvSpPr txBox="1"/>
          <p:nvPr/>
        </p:nvSpPr>
        <p:spPr>
          <a:xfrm>
            <a:off x="2789913" y="649543"/>
            <a:ext cx="5737200" cy="38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rgbClr val="073763"/>
                </a:solidFill>
                <a:highlight>
                  <a:srgbClr val="FFFFFF"/>
                </a:highlight>
                <a:latin typeface="Andika"/>
                <a:ea typeface="Andika"/>
                <a:cs typeface="Andika"/>
                <a:sym typeface="Andika"/>
              </a:rPr>
              <a:t>Lesson I2: </a:t>
            </a:r>
            <a:endParaRPr b="1" sz="1900">
              <a:solidFill>
                <a:srgbClr val="073763"/>
              </a:solidFill>
              <a:highlight>
                <a:srgbClr val="FFFFFF"/>
              </a:highlight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highlight>
                  <a:schemeClr val="lt1"/>
                </a:highlight>
                <a:latin typeface="Andika"/>
                <a:ea typeface="Andika"/>
                <a:cs typeface="Andika"/>
                <a:sym typeface="Andika"/>
              </a:rPr>
              <a:t>Check for understanding: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5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happens during the practice part of the activity?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should you do if you are stuck or need help?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Think deeper:</a:t>
            </a:r>
            <a:endParaRPr b="1"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Why is it important to listen carefully to Amira’s directions?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330200" lvl="0" marL="457200" rtl="0" algn="l">
              <a:spcBef>
                <a:spcPts val="500"/>
              </a:spcBef>
              <a:spcAft>
                <a:spcPts val="500"/>
              </a:spcAft>
              <a:buClr>
                <a:srgbClr val="073763"/>
              </a:buClr>
              <a:buSzPts val="1600"/>
              <a:buFont typeface="Andika"/>
              <a:buChar char="●"/>
            </a:pPr>
            <a:r>
              <a:rPr lang="en" sz="1600">
                <a:solidFill>
                  <a:srgbClr val="073763"/>
                </a:solidFill>
                <a:latin typeface="Andika"/>
                <a:ea typeface="Andika"/>
                <a:cs typeface="Andika"/>
                <a:sym typeface="Andika"/>
              </a:rPr>
              <a:t>What did you notice happened when the student selected the wrong answer? Why is it important to read Amira’s feedback?</a:t>
            </a:r>
            <a:endParaRPr sz="1600">
              <a:solidFill>
                <a:srgbClr val="073763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